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ddb43115da477d" /><Relationship Type="http://schemas.openxmlformats.org/officeDocument/2006/relationships/extended-properties" Target="/docProps/app.xml" Id="R1cbce79c24844f4b" /><Relationship Type="http://schemas.openxmlformats.org/officeDocument/2006/relationships/officeDocument" Target="/ppt/presentation.xml" Id="R8cced6076f8b44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ac9188ba4243dd"/>
  </p:sldMasterIdLst>
  <p:notesMasterIdLst>
    <p:notesMasterId xmlns:r="http://schemas.openxmlformats.org/officeDocument/2006/relationships" r:id="R97e234dc821d4a2e"/>
  </p:notesMasterIdLst>
  <p:sldIdLst>
    <p:sldId xmlns:r="http://schemas.openxmlformats.org/officeDocument/2006/relationships" id="256" r:id="Rcd4997335e6844c1"/>
  </p:sldIdLst>
  <p:sldSz cx="17145000" cy="964882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c36ed6b4c74de5" /><Relationship Type="http://schemas.openxmlformats.org/officeDocument/2006/relationships/slideMaster" Target="/ppt/slideMasters/slideMaster1.xml" Id="R44ac9188ba4243dd" /><Relationship Type="http://schemas.openxmlformats.org/officeDocument/2006/relationships/notesMaster" Target="/ppt/notesMasters/notesMaster1.xml" Id="R97e234dc821d4a2e" /><Relationship Type="http://schemas.openxmlformats.org/officeDocument/2006/relationships/presProps" Target="/ppt/presProps.xml" Id="R094e7bac87104f97" /><Relationship Type="http://schemas.openxmlformats.org/officeDocument/2006/relationships/tableStyles" Target="/ppt/tableStyles.xml" Id="Re620ed373cc34938" /><Relationship Type="http://schemas.openxmlformats.org/officeDocument/2006/relationships/slide" Target="/ppt/slides/slide1.xml" Id="Rcd4997335e6844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49e4e8f79048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3c11cd43c14664" /><Relationship Type="http://schemas.openxmlformats.org/officeDocument/2006/relationships/notesMaster" Target="/ppt/notesMasters/notesMaster1.xml" Id="R93df34c3211047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Design and source content: BCG AI-First Companies Win the Future, July 2025, p.11. https://www.bcg.com/assets/2025/executive-perspectives-ai-first-companies-consumer-products-10july.pdf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327f52c78343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edf1ca79634a9e" /><Relationship Type="http://schemas.openxmlformats.org/officeDocument/2006/relationships/slideLayout" Target="/ppt/slideLayouts/slideLayout1.xml" Id="R86d4550bc3aa4aa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d4550bc3aa4aa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6c673856a4744" /><Relationship Type="http://schemas.openxmlformats.org/officeDocument/2006/relationships/image" Target="/ppt/media/image.png" Id="R3ee7de9af02140f4" /><Relationship Type="http://schemas.openxmlformats.org/officeDocument/2006/relationships/image" Target="/ppt/media/image2.png" Id="R768ff943f94f42ba" /><Relationship Type="http://schemas.openxmlformats.org/officeDocument/2006/relationships/image" Target="/ppt/media/image.svg" Id="R547a756851d64810" /><Relationship Type="http://schemas.openxmlformats.org/officeDocument/2006/relationships/image" Target="/ppt/media/image3.png" Id="R1077223c0ea94771" /><Relationship Type="http://schemas.openxmlformats.org/officeDocument/2006/relationships/image" Target="/ppt/media/image2.svg" Id="Rfd46dc7e501f4214" /><Relationship Type="http://schemas.openxmlformats.org/officeDocument/2006/relationships/image" Target="/ppt/media/image4.png" Id="Rf24086ba08304d8b" /><Relationship Type="http://schemas.openxmlformats.org/officeDocument/2006/relationships/image" Target="/ppt/media/image3.svg" Id="Rf8a7fe77a8294725" /><Relationship Type="http://schemas.openxmlformats.org/officeDocument/2006/relationships/image" Target="/ppt/media/image5.png" Id="R3db9eadf2e7b4814" /><Relationship Type="http://schemas.openxmlformats.org/officeDocument/2006/relationships/image" Target="/ppt/media/image4.svg" Id="R2d75132248bf4506" /><Relationship Type="http://schemas.openxmlformats.org/officeDocument/2006/relationships/notesSlide" Target="/ppt/notesSlides/notesSlide1.xml" Id="Rae9ea493e35748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e7de9af02140f4"/>
          <a:srcRect xmlns:a="http://schemas.openxmlformats.org/drawingml/2006/main" l="0" t="36802" r="0" b="368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7145000" cy="1609725"/>
          </a:xfrm>
          <a:prstGeom xmlns:a="http://schemas.openxmlformats.org/drawingml/2006/main" prst="rect">
            <a:avLst/>
          </a:prstGeom>
        </p:spPr>
      </p:pic>
      <p:sp>
        <p:nvSpPr>
          <p:cNvPr id="2" name="B03 | green rule">
            <a:extLst xmlns:a="http://schemas.openxmlformats.org/drawingml/2006/main">
              <a:ext uri="{FF2B5EF4-FFF2-40B4-BE49-F238E27FC236}">
                <a16:creationId xmlns:a16="http://schemas.microsoft.com/office/drawing/2014/main" id="{93269B2D-1030-4145-90DC-8E0FF96F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609725"/>
            <a:ext cx="17145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FF94"/>
          </a:solidFill>
          <a:ln xmlns:a="http://schemas.openxmlformats.org/drawingml/2006/main" w="0">
            <a:noFill/>
          </a:ln>
        </p:spPr>
      </p:sp>
      <p:sp>
        <p:nvSpPr>
          <p:cNvPr id="3" name="B04 | left mint column">
            <a:extLst xmlns:a="http://schemas.openxmlformats.org/drawingml/2006/main">
              <a:ext uri="{FF2B5EF4-FFF2-40B4-BE49-F238E27FC236}">
                <a16:creationId xmlns:a16="http://schemas.microsoft.com/office/drawing/2014/main" id="{D5F7733F-87FE-4511-86F0-6842D25A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685925"/>
            <a:ext cx="5019675" cy="796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FFEA"/>
          </a:solidFill>
          <a:ln xmlns:a="http://schemas.openxmlformats.org/drawingml/2006/main" w="0">
            <a:noFill/>
          </a:ln>
        </p:spPr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ff943f94f42ba">
            <a:extLst>
              <a:ext uri="{96DAC541-7B7A-43D3-8B79-37D633B846F1}">
                <asvg:svgBlip xmlns:asvg="http://schemas.microsoft.com/office/drawing/2016/SVG/main" r:embed="R547a756851d6481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0" y="1685925"/>
            <a:ext cx="3571875" cy="628650"/>
          </a:xfrm>
          <a:prstGeom xmlns:a="http://schemas.openxmlformats.org/drawingml/2006/main" prst="rect">
            <a:avLst/>
          </a:prstGeom>
        </p:spPr>
      </p:pic>
      <p:sp>
        <p:nvSpPr>
          <p:cNvPr id="5" name="T01a | title emphasis">
            <a:extLst xmlns:a="http://schemas.openxmlformats.org/drawingml/2006/main">
              <a:ext uri="{FF2B5EF4-FFF2-40B4-BE49-F238E27FC236}">
                <a16:creationId xmlns:a16="http://schemas.microsoft.com/office/drawing/2014/main" id="{4B7740D5-4462-4EA9-8773-D096B074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"/>
            <a:ext cx="62674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41FF94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41FF94"/>
                </a:solidFill>
                <a:latin typeface="Arial"/>
                <a:ea typeface="Arial"/>
                <a:cs typeface="Arial"/>
              </a:rPr>
              <a:t>Agentic-AI driven sales and CX</a:t>
            </a:r>
          </a:p>
        </p:txBody>
      </p:sp>
      <p:sp>
        <p:nvSpPr>
          <p:cNvPr id="6" name="T01 | divider">
            <a:extLst xmlns:a="http://schemas.openxmlformats.org/drawingml/2006/main">
              <a:ext uri="{FF2B5EF4-FFF2-40B4-BE49-F238E27FC236}">
                <a16:creationId xmlns:a16="http://schemas.microsoft.com/office/drawing/2014/main" id="{D9D65974-9073-4884-A534-0AD71019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9475" y="371475"/>
            <a:ext cx="0" cy="4191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1FF94"/>
            </a:solidFill>
          </a:ln>
        </p:spPr>
      </p:sp>
      <p:sp>
        <p:nvSpPr>
          <p:cNvPr id="7" name="T01b | title">
            <a:extLst xmlns:a="http://schemas.openxmlformats.org/drawingml/2006/main">
              <a:ext uri="{FF2B5EF4-FFF2-40B4-BE49-F238E27FC236}">
                <a16:creationId xmlns:a16="http://schemas.microsoft.com/office/drawing/2014/main" id="{2EFE1345-93BF-436F-BA17-72AFAC91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33375"/>
            <a:ext cx="8972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Agentic AI is dramatically changing the</a:t>
            </a:r>
          </a:p>
        </p:txBody>
      </p:sp>
      <p:sp>
        <p:nvSpPr>
          <p:cNvPr id="8" name="T01c | title second line">
            <a:extLst xmlns:a="http://schemas.openxmlformats.org/drawingml/2006/main">
              <a:ext uri="{FF2B5EF4-FFF2-40B4-BE49-F238E27FC236}">
                <a16:creationId xmlns:a16="http://schemas.microsoft.com/office/drawing/2014/main" id="{CE1BA1AB-CAAC-4CED-B5C9-C92D79976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0100"/>
            <a:ext cx="1362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online customer journey</a:t>
            </a:r>
          </a:p>
        </p:txBody>
      </p:sp>
      <p:sp>
        <p:nvSpPr>
          <p:cNvPr id="9" name="H01">
            <a:extLst xmlns:a="http://schemas.openxmlformats.org/drawingml/2006/main">
              <a:ext uri="{FF2B5EF4-FFF2-40B4-BE49-F238E27FC236}">
                <a16:creationId xmlns:a16="http://schemas.microsoft.com/office/drawing/2014/main" id="{C505700D-3679-474F-899B-FB337F6A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3241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61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612A"/>
                </a:solidFill>
                <a:latin typeface="Arial"/>
                <a:ea typeface="Arial"/>
                <a:cs typeface="Arial"/>
              </a:rPr>
              <a:t>How It Used to Work...</a:t>
            </a:r>
          </a:p>
        </p:txBody>
      </p:sp>
      <p:sp>
        <p:nvSpPr>
          <p:cNvPr id="10" name="H02">
            <a:extLst xmlns:a="http://schemas.openxmlformats.org/drawingml/2006/main">
              <a:ext uri="{FF2B5EF4-FFF2-40B4-BE49-F238E27FC236}">
                <a16:creationId xmlns:a16="http://schemas.microsoft.com/office/drawing/2014/main" id="{6DA922C7-E97A-4294-AFD4-F52EA726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06175" y="232410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612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612A"/>
                </a:solidFill>
                <a:latin typeface="Arial"/>
                <a:ea typeface="Arial"/>
                <a:cs typeface="Arial"/>
              </a:rPr>
              <a:t>How It Works Now...</a:t>
            </a:r>
          </a:p>
        </p:txBody>
      </p:sp>
      <p:sp>
        <p:nvSpPr>
          <p:cNvPr id="11" name="U01">
            <a:extLst xmlns:a="http://schemas.openxmlformats.org/drawingml/2006/main">
              <a:ext uri="{FF2B5EF4-FFF2-40B4-BE49-F238E27FC236}">
                <a16:creationId xmlns:a16="http://schemas.microsoft.com/office/drawing/2014/main" id="{E4877C44-5215-44DE-BE6E-B1673AA7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8289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0612A"/>
            </a:solidFill>
          </a:ln>
        </p:spPr>
      </p:sp>
      <p:sp>
        <p:nvSpPr>
          <p:cNvPr id="12" name="U02">
            <a:extLst xmlns:a="http://schemas.openxmlformats.org/drawingml/2006/main">
              <a:ext uri="{FF2B5EF4-FFF2-40B4-BE49-F238E27FC236}">
                <a16:creationId xmlns:a16="http://schemas.microsoft.com/office/drawing/2014/main" id="{806D7A83-6CC2-4823-AE55-BD8265FDC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06175" y="2828925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00612A"/>
            </a:solidFill>
          </a:ln>
        </p:spPr>
      </p:sp>
      <p:sp>
        <p:nvSpPr>
          <p:cNvPr id="13" name="C01">
            <a:extLst xmlns:a="http://schemas.openxmlformats.org/drawingml/2006/main">
              <a:ext uri="{FF2B5EF4-FFF2-40B4-BE49-F238E27FC236}">
                <a16:creationId xmlns:a16="http://schemas.microsoft.com/office/drawing/2014/main" id="{C8BDF9C2-4F2A-40F6-8307-7FD3C968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914650"/>
            <a:ext cx="1323975" cy="1323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3335">
            <a:solidFill>
              <a:srgbClr val="999999"/>
            </a:solidFill>
          </a:ln>
        </p:spPr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77223c0ea94771">
            <a:extLst>
              <a:ext uri="{96DAC541-7B7A-43D3-8B79-37D633B846F1}">
                <asvg:svgBlip xmlns:asvg="http://schemas.microsoft.com/office/drawing/2016/SVG/main" r:embed="Rfd46dc7e501f421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57275" y="3295650"/>
            <a:ext cx="971550" cy="619125"/>
          </a:xfrm>
          <a:prstGeom xmlns:a="http://schemas.openxmlformats.org/drawingml/2006/main" prst="rect">
            <a:avLst/>
          </a:prstGeom>
        </p:spPr>
      </p:pic>
      <p:sp>
        <p:nvSpPr>
          <p:cNvPr id="15" name="L01">
            <a:extLst xmlns:a="http://schemas.openxmlformats.org/drawingml/2006/main">
              <a:ext uri="{FF2B5EF4-FFF2-40B4-BE49-F238E27FC236}">
                <a16:creationId xmlns:a16="http://schemas.microsoft.com/office/drawing/2014/main" id="{DAF247C7-CA8A-4077-8FD9-80FE2610E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32422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C25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C255"/>
                </a:solidFill>
                <a:latin typeface="Arial"/>
                <a:ea typeface="Arial"/>
                <a:cs typeface="Arial"/>
              </a:rPr>
              <a:t>Discovery</a:t>
            </a:r>
          </a:p>
        </p:txBody>
      </p:sp>
      <p:sp>
        <p:nvSpPr>
          <p:cNvPr id="16" name="A01">
            <a:extLst xmlns:a="http://schemas.openxmlformats.org/drawingml/2006/main">
              <a:ext uri="{FF2B5EF4-FFF2-40B4-BE49-F238E27FC236}">
                <a16:creationId xmlns:a16="http://schemas.microsoft.com/office/drawing/2014/main" id="{E65499F8-1416-4DAC-B30A-1FA8EE9E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057525"/>
            <a:ext cx="4667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Consumers discover, search, or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browse manually (influencers, ads,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brand website...)</a:t>
            </a:r>
          </a:p>
        </p:txBody>
      </p:sp>
      <p:sp>
        <p:nvSpPr>
          <p:cNvPr id="17" name="E01">
            <a:extLst xmlns:a="http://schemas.openxmlformats.org/drawingml/2006/main">
              <a:ext uri="{FF2B5EF4-FFF2-40B4-BE49-F238E27FC236}">
                <a16:creationId xmlns:a16="http://schemas.microsoft.com/office/drawing/2014/main" id="{C317B3DF-3CD6-445C-97B1-1B4205C26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3057525"/>
            <a:ext cx="50958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LLMs pull from trusted sources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and answer customers directly</a:t>
            </a:r>
          </a:p>
        </p:txBody>
      </p:sp>
      <p:sp>
        <p:nvSpPr>
          <p:cNvPr id="18" name="V01">
            <a:extLst xmlns:a="http://schemas.openxmlformats.org/drawingml/2006/main">
              <a:ext uri="{FF2B5EF4-FFF2-40B4-BE49-F238E27FC236}">
                <a16:creationId xmlns:a16="http://schemas.microsoft.com/office/drawing/2014/main" id="{B4C3FB5A-7919-4ABC-940E-38E32825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352800"/>
            <a:ext cx="285750" cy="485775"/>
          </a:xfrm>
          <a:custGeom xmlns:a="http://schemas.openxmlformats.org/drawingml/2006/main">
            <a:pathLst>
              <a:path w="285750" h="485775">
                <a:moveTo>
                  <a:pt x="38100" y="38100"/>
                </a:moveTo>
                <a:lnTo>
                  <a:pt x="238125" y="242888"/>
                </a:lnTo>
                <a:lnTo>
                  <a:pt x="38100" y="447675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0612A"/>
            </a:solidFill>
          </a:ln>
        </p:spPr>
      </p:sp>
      <p:sp>
        <p:nvSpPr>
          <p:cNvPr id="19" name="C02">
            <a:extLst xmlns:a="http://schemas.openxmlformats.org/drawingml/2006/main">
              <a:ext uri="{FF2B5EF4-FFF2-40B4-BE49-F238E27FC236}">
                <a16:creationId xmlns:a16="http://schemas.microsoft.com/office/drawing/2014/main" id="{41076786-6ECA-448E-855D-79AE57F1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600575"/>
            <a:ext cx="1323975" cy="1323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3335">
            <a:solidFill>
              <a:srgbClr val="999999"/>
            </a:solidFill>
          </a:ln>
        </p:spPr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086ba08304d8b">
            <a:extLst>
              <a:ext uri="{96DAC541-7B7A-43D3-8B79-37D633B846F1}">
                <asvg:svgBlip xmlns:asvg="http://schemas.microsoft.com/office/drawing/2016/SVG/main" r:embed="Rf8a7fe77a829472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114425" y="4972050"/>
            <a:ext cx="904875" cy="752475"/>
          </a:xfrm>
          <a:prstGeom xmlns:a="http://schemas.openxmlformats.org/drawingml/2006/main" prst="rect">
            <a:avLst/>
          </a:prstGeom>
        </p:spPr>
      </p:pic>
      <p:sp>
        <p:nvSpPr>
          <p:cNvPr id="21" name="L02">
            <a:extLst xmlns:a="http://schemas.openxmlformats.org/drawingml/2006/main">
              <a:ext uri="{FF2B5EF4-FFF2-40B4-BE49-F238E27FC236}">
                <a16:creationId xmlns:a16="http://schemas.microsoft.com/office/drawing/2014/main" id="{E237D50D-F606-45E4-9C1D-6E370C9A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857750"/>
            <a:ext cx="2381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C25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C255"/>
                </a:solidFill>
                <a:latin typeface="Arial"/>
                <a:ea typeface="Arial"/>
                <a:cs typeface="Arial"/>
              </a:rPr>
              <a:t>Research and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C25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C255"/>
                </a:solidFill>
                <a:latin typeface="Arial"/>
                <a:ea typeface="Arial"/>
                <a:cs typeface="Arial"/>
              </a:rPr>
              <a:t>Comparison</a:t>
            </a:r>
          </a:p>
        </p:txBody>
      </p:sp>
      <p:sp>
        <p:nvSpPr>
          <p:cNvPr id="22" name="A02">
            <a:extLst xmlns:a="http://schemas.openxmlformats.org/drawingml/2006/main">
              <a:ext uri="{FF2B5EF4-FFF2-40B4-BE49-F238E27FC236}">
                <a16:creationId xmlns:a16="http://schemas.microsoft.com/office/drawing/2014/main" id="{E31D53F0-6330-46C0-9D06-7555B8B9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933950"/>
            <a:ext cx="466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Consumers read reviews, watch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tutorials, check specs</a:t>
            </a:r>
          </a:p>
        </p:txBody>
      </p:sp>
      <p:sp>
        <p:nvSpPr>
          <p:cNvPr id="23" name="E02">
            <a:extLst xmlns:a="http://schemas.openxmlformats.org/drawingml/2006/main">
              <a:ext uri="{FF2B5EF4-FFF2-40B4-BE49-F238E27FC236}">
                <a16:creationId xmlns:a16="http://schemas.microsoft.com/office/drawing/2014/main" id="{5F9AC066-68A5-4A89-AF53-16D6FA98A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4933950"/>
            <a:ext cx="50958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Agents summarize reviews and compare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options based on consumer preferences</a:t>
            </a:r>
          </a:p>
        </p:txBody>
      </p:sp>
      <p:sp>
        <p:nvSpPr>
          <p:cNvPr id="24" name="V02">
            <a:extLst xmlns:a="http://schemas.openxmlformats.org/drawingml/2006/main">
              <a:ext uri="{FF2B5EF4-FFF2-40B4-BE49-F238E27FC236}">
                <a16:creationId xmlns:a16="http://schemas.microsoft.com/office/drawing/2014/main" id="{41C492B0-0862-458D-A410-8155A9A6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029200"/>
            <a:ext cx="285750" cy="485775"/>
          </a:xfrm>
          <a:custGeom xmlns:a="http://schemas.openxmlformats.org/drawingml/2006/main">
            <a:pathLst>
              <a:path w="285750" h="485775">
                <a:moveTo>
                  <a:pt x="38100" y="38100"/>
                </a:moveTo>
                <a:lnTo>
                  <a:pt x="238125" y="242888"/>
                </a:lnTo>
                <a:lnTo>
                  <a:pt x="38100" y="447675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0612A"/>
            </a:solidFill>
          </a:ln>
        </p:spPr>
      </p:sp>
      <p:sp>
        <p:nvSpPr>
          <p:cNvPr id="25" name="C03">
            <a:extLst xmlns:a="http://schemas.openxmlformats.org/drawingml/2006/main">
              <a:ext uri="{FF2B5EF4-FFF2-40B4-BE49-F238E27FC236}">
                <a16:creationId xmlns:a16="http://schemas.microsoft.com/office/drawing/2014/main" id="{42981051-3F31-4B8D-A717-3982D5BE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6276975"/>
            <a:ext cx="1323975" cy="1323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3335">
            <a:solidFill>
              <a:srgbClr val="999999"/>
            </a:solidFill>
          </a:ln>
        </p:spPr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9eadf2e7b4814">
            <a:extLst>
              <a:ext uri="{96DAC541-7B7A-43D3-8B79-37D633B846F1}">
                <asvg:svgBlip xmlns:asvg="http://schemas.microsoft.com/office/drawing/2016/SVG/main" r:embed="R2d75132248bf450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238250" y="6457950"/>
            <a:ext cx="609600" cy="895350"/>
          </a:xfrm>
          <a:prstGeom xmlns:a="http://schemas.openxmlformats.org/drawingml/2006/main" prst="rect">
            <a:avLst/>
          </a:prstGeom>
        </p:spPr>
      </p:pic>
      <p:sp>
        <p:nvSpPr>
          <p:cNvPr id="27" name="L03">
            <a:extLst xmlns:a="http://schemas.openxmlformats.org/drawingml/2006/main">
              <a:ext uri="{FF2B5EF4-FFF2-40B4-BE49-F238E27FC236}">
                <a16:creationId xmlns:a16="http://schemas.microsoft.com/office/drawing/2014/main" id="{FBFB648B-E4DB-40F4-8EE5-27975F24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6534150"/>
            <a:ext cx="2381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C25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C255"/>
                </a:solidFill>
                <a:latin typeface="Arial"/>
                <a:ea typeface="Arial"/>
                <a:cs typeface="Arial"/>
              </a:rPr>
              <a:t>Selection and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00C255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0C255"/>
                </a:solidFill>
                <a:latin typeface="Arial"/>
                <a:ea typeface="Arial"/>
                <a:cs typeface="Arial"/>
              </a:rPr>
              <a:t>Purchase</a:t>
            </a:r>
          </a:p>
        </p:txBody>
      </p:sp>
      <p:sp>
        <p:nvSpPr>
          <p:cNvPr id="28" name="A03">
            <a:extLst xmlns:a="http://schemas.openxmlformats.org/drawingml/2006/main">
              <a:ext uri="{FF2B5EF4-FFF2-40B4-BE49-F238E27FC236}">
                <a16:creationId xmlns:a16="http://schemas.microsoft.com/office/drawing/2014/main" id="{3405F1CF-67B1-4C99-9B46-5DCD49E5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6400800"/>
            <a:ext cx="4667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Consumers decide based on emotion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+ brand + info; transact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offline and online</a:t>
            </a:r>
          </a:p>
        </p:txBody>
      </p:sp>
      <p:sp>
        <p:nvSpPr>
          <p:cNvPr id="29" name="E03">
            <a:extLst xmlns:a="http://schemas.openxmlformats.org/drawingml/2006/main">
              <a:ext uri="{FF2B5EF4-FFF2-40B4-BE49-F238E27FC236}">
                <a16:creationId xmlns:a16="http://schemas.microsoft.com/office/drawing/2014/main" id="{B569B53E-8CCE-4E32-8228-F2CC740F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00800"/>
            <a:ext cx="5095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Agents recommend products and prices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based on logic and value; directly shop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A5A5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A5A5A"/>
                </a:solidFill>
                <a:latin typeface="Arial"/>
                <a:ea typeface="Arial"/>
                <a:cs typeface="Arial"/>
              </a:rPr>
              <a:t>on behalf of consumers</a:t>
            </a:r>
          </a:p>
        </p:txBody>
      </p:sp>
      <p:sp>
        <p:nvSpPr>
          <p:cNvPr id="30" name="V03">
            <a:extLst xmlns:a="http://schemas.openxmlformats.org/drawingml/2006/main">
              <a:ext uri="{FF2B5EF4-FFF2-40B4-BE49-F238E27FC236}">
                <a16:creationId xmlns:a16="http://schemas.microsoft.com/office/drawing/2014/main" id="{CC006222-C6EF-497A-B499-E9F68EC0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648450"/>
            <a:ext cx="285750" cy="485775"/>
          </a:xfrm>
          <a:custGeom xmlns:a="http://schemas.openxmlformats.org/drawingml/2006/main">
            <a:pathLst>
              <a:path w="285750" h="485775">
                <a:moveTo>
                  <a:pt x="38100" y="38100"/>
                </a:moveTo>
                <a:lnTo>
                  <a:pt x="238125" y="242888"/>
                </a:lnTo>
                <a:lnTo>
                  <a:pt x="38100" y="447675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00612A"/>
            </a:solidFill>
          </a:ln>
        </p:spPr>
      </p:sp>
      <p:sp>
        <p:nvSpPr>
          <p:cNvPr id="31" name="R01">
            <a:extLst xmlns:a="http://schemas.openxmlformats.org/drawingml/2006/main">
              <a:ext uri="{FF2B5EF4-FFF2-40B4-BE49-F238E27FC236}">
                <a16:creationId xmlns:a16="http://schemas.microsoft.com/office/drawing/2014/main" id="{BB556E7B-D623-404A-BB29-4F34C188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410075"/>
            <a:ext cx="36099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29A95"/>
            </a:solidFill>
          </a:ln>
        </p:spPr>
      </p:sp>
      <p:sp>
        <p:nvSpPr>
          <p:cNvPr id="32" name="R11">
            <a:extLst xmlns:a="http://schemas.openxmlformats.org/drawingml/2006/main">
              <a:ext uri="{FF2B5EF4-FFF2-40B4-BE49-F238E27FC236}">
                <a16:creationId xmlns:a16="http://schemas.microsoft.com/office/drawing/2014/main" id="{0831CF7B-44F1-4182-BA1E-57DE4D7C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410075"/>
            <a:ext cx="10753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29A95"/>
            </a:solidFill>
          </a:ln>
        </p:spPr>
      </p:sp>
      <p:sp>
        <p:nvSpPr>
          <p:cNvPr id="33" name="R02">
            <a:extLst xmlns:a="http://schemas.openxmlformats.org/drawingml/2006/main">
              <a:ext uri="{FF2B5EF4-FFF2-40B4-BE49-F238E27FC236}">
                <a16:creationId xmlns:a16="http://schemas.microsoft.com/office/drawing/2014/main" id="{88C5B0D9-6374-485F-8185-0C48B30D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086475"/>
            <a:ext cx="36099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29A95"/>
            </a:solidFill>
          </a:ln>
        </p:spPr>
      </p:sp>
      <p:sp>
        <p:nvSpPr>
          <p:cNvPr id="34" name="R12">
            <a:extLst xmlns:a="http://schemas.openxmlformats.org/drawingml/2006/main">
              <a:ext uri="{FF2B5EF4-FFF2-40B4-BE49-F238E27FC236}">
                <a16:creationId xmlns:a16="http://schemas.microsoft.com/office/drawing/2014/main" id="{3EA2F28A-9F9B-484C-A25C-9CF07DED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6086475"/>
            <a:ext cx="10753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929A95"/>
            </a:solidFill>
          </a:ln>
        </p:spPr>
      </p:sp>
      <p:sp>
        <p:nvSpPr>
          <p:cNvPr id="35" name="B05 | conclusion band">
            <a:extLst xmlns:a="http://schemas.openxmlformats.org/drawingml/2006/main">
              <a:ext uri="{FF2B5EF4-FFF2-40B4-BE49-F238E27FC236}">
                <a16:creationId xmlns:a16="http://schemas.microsoft.com/office/drawing/2014/main" id="{C6BAFBBC-7759-461E-BD00-9A1106BD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001000"/>
            <a:ext cx="15382875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12A"/>
          </a:solidFill>
          <a:ln xmlns:a="http://schemas.openxmlformats.org/drawingml/2006/main" w="0">
            <a:noFill/>
          </a:ln>
        </p:spPr>
      </p:sp>
      <p:sp>
        <p:nvSpPr>
          <p:cNvPr id="36" name="T02 | conclusion">
            <a:extLst xmlns:a="http://schemas.openxmlformats.org/drawingml/2006/main">
              <a:ext uri="{FF2B5EF4-FFF2-40B4-BE49-F238E27FC236}">
                <a16:creationId xmlns:a16="http://schemas.microsoft.com/office/drawing/2014/main" id="{28E160F1-A7F6-4B41-A7BC-EFA3525F4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8077200"/>
            <a:ext cx="13144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AI will impact </a:t>
            </a:r>
            <a:r>
              <a:rPr b="1">
                <a:solidFill>
                  <a:srgbClr val="41FF94"/>
                </a:solidFill>
              </a:rPr>
              <a:t>every step of the consumer journey</a:t>
            </a:r>
            <a:r>
              <a:t> – requiring CP companies to rethink</a:t>
            </a:r>
          </a:p>
          <a:p xmlns:a="http://schemas.openxmlformats.org/drawingml/2006/main">
            <a:pPr algn="ctr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their brand-building playbook</a:t>
            </a:r>
          </a:p>
        </p:txBody>
      </p:sp>
      <p:sp>
        <p:nvSpPr>
          <p:cNvPr id="37" name="F02 | page number">
            <a:extLst xmlns:a="http://schemas.openxmlformats.org/drawingml/2006/main">
              <a:ext uri="{FF2B5EF4-FFF2-40B4-BE49-F238E27FC236}">
                <a16:creationId xmlns:a16="http://schemas.microsoft.com/office/drawing/2014/main" id="{D640E439-0BD1-4304-B666-4A39676F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0" y="9001125"/>
            <a:ext cx="304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88888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888888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8" name="F01 | source attribution">
            <a:extLst xmlns:a="http://schemas.openxmlformats.org/drawingml/2006/main">
              <a:ext uri="{FF2B5EF4-FFF2-40B4-BE49-F238E27FC236}">
                <a16:creationId xmlns:a16="http://schemas.microsoft.com/office/drawing/2014/main" id="{0EB2C11C-86AF-4263-844E-4BF672CDA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90868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0">
                <a:solidFill>
                  <a:srgbClr val="888888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888888"/>
                </a:solidFill>
                <a:latin typeface="Arial"/>
                <a:ea typeface="Arial"/>
                <a:cs typeface="Arial"/>
              </a:rPr>
              <a:t>Source: BCG, AI-First Companies, July 2025, p.11</a:t>
            </a:r>
          </a:p>
        </p:txBody>
      </p:sp>
    </p:spTree>
    <p:extLst>
      <p:ext uri="{BB962C8B-B14F-4D97-AF65-F5344CB8AC3E}">
        <p14:creationId xmlns:p14="http://schemas.microsoft.com/office/powerpoint/2010/main" val="5721657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2026-09-19T07:09:03.2110000Z</dcterms:created>
  <dcterms:modified xsi:type="dcterms:W3CDTF">2026-09-19T07:09:03.2110000Z</dcterms:modified>
</coreProperties>
</file>